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7" r:id="rId2"/>
    <p:sldId id="257" r:id="rId3"/>
    <p:sldId id="259" r:id="rId4"/>
    <p:sldId id="260" r:id="rId5"/>
    <p:sldId id="262" r:id="rId6"/>
    <p:sldId id="264" r:id="rId7"/>
    <p:sldId id="268" r:id="rId8"/>
    <p:sldId id="270" r:id="rId9"/>
    <p:sldId id="272" r:id="rId10"/>
    <p:sldId id="274" r:id="rId11"/>
    <p:sldId id="276" r:id="rId12"/>
    <p:sldId id="278" r:id="rId13"/>
    <p:sldId id="282" r:id="rId14"/>
    <p:sldId id="283" r:id="rId15"/>
    <p:sldId id="285" r:id="rId16"/>
    <p:sldId id="280" r:id="rId17"/>
    <p:sldId id="288" r:id="rId18"/>
    <p:sldId id="286" r:id="rId19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3366FF"/>
    <a:srgbClr val="00FFFF"/>
    <a:srgbClr val="0000FF"/>
    <a:srgbClr val="FF99CC"/>
    <a:srgbClr val="99FF33"/>
    <a:srgbClr val="FF3399"/>
    <a:srgbClr val="CC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21" autoAdjust="0"/>
    <p:restoredTop sz="94660"/>
  </p:normalViewPr>
  <p:slideViewPr>
    <p:cSldViewPr>
      <p:cViewPr varScale="1">
        <p:scale>
          <a:sx n="50" d="100"/>
          <a:sy n="50" d="100"/>
        </p:scale>
        <p:origin x="-581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9883B-FF84-4C38-81DF-D49287F11E7A}" type="datetimeFigureOut">
              <a:rPr lang="el-GR" smtClean="0"/>
              <a:pPr/>
              <a:t>25/4/2013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36D05-AC6B-4DF5-8197-B5306C7F6EF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9883B-FF84-4C38-81DF-D49287F11E7A}" type="datetimeFigureOut">
              <a:rPr lang="el-GR" smtClean="0"/>
              <a:pPr/>
              <a:t>25/4/2013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36D05-AC6B-4DF5-8197-B5306C7F6EF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9883B-FF84-4C38-81DF-D49287F11E7A}" type="datetimeFigureOut">
              <a:rPr lang="el-GR" smtClean="0"/>
              <a:pPr/>
              <a:t>25/4/2013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36D05-AC6B-4DF5-8197-B5306C7F6EF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9883B-FF84-4C38-81DF-D49287F11E7A}" type="datetimeFigureOut">
              <a:rPr lang="el-GR" smtClean="0"/>
              <a:pPr/>
              <a:t>25/4/2013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36D05-AC6B-4DF5-8197-B5306C7F6EF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9883B-FF84-4C38-81DF-D49287F11E7A}" type="datetimeFigureOut">
              <a:rPr lang="el-GR" smtClean="0"/>
              <a:pPr/>
              <a:t>25/4/2013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36D05-AC6B-4DF5-8197-B5306C7F6EF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9883B-FF84-4C38-81DF-D49287F11E7A}" type="datetimeFigureOut">
              <a:rPr lang="el-GR" smtClean="0"/>
              <a:pPr/>
              <a:t>25/4/2013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36D05-AC6B-4DF5-8197-B5306C7F6EF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9883B-FF84-4C38-81DF-D49287F11E7A}" type="datetimeFigureOut">
              <a:rPr lang="el-GR" smtClean="0"/>
              <a:pPr/>
              <a:t>25/4/2013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36D05-AC6B-4DF5-8197-B5306C7F6EF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9883B-FF84-4C38-81DF-D49287F11E7A}" type="datetimeFigureOut">
              <a:rPr lang="el-GR" smtClean="0"/>
              <a:pPr/>
              <a:t>25/4/2013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36D05-AC6B-4DF5-8197-B5306C7F6EF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9883B-FF84-4C38-81DF-D49287F11E7A}" type="datetimeFigureOut">
              <a:rPr lang="el-GR" smtClean="0"/>
              <a:pPr/>
              <a:t>25/4/2013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36D05-AC6B-4DF5-8197-B5306C7F6EF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9883B-FF84-4C38-81DF-D49287F11E7A}" type="datetimeFigureOut">
              <a:rPr lang="el-GR" smtClean="0"/>
              <a:pPr/>
              <a:t>25/4/2013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36D05-AC6B-4DF5-8197-B5306C7F6EF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9883B-FF84-4C38-81DF-D49287F11E7A}" type="datetimeFigureOut">
              <a:rPr lang="el-GR" smtClean="0"/>
              <a:pPr/>
              <a:t>25/4/2013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36D05-AC6B-4DF5-8197-B5306C7F6EF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79883B-FF84-4C38-81DF-D49287F11E7A}" type="datetimeFigureOut">
              <a:rPr lang="el-GR" smtClean="0"/>
              <a:pPr/>
              <a:t>25/4/2013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936D05-AC6B-4DF5-8197-B5306C7F6EF7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hyperlink" Target="http://www.google.gr/url?sa=i&amp;rct=j&amp;q=&amp;esrc=s&amp;frm=1&amp;source=images&amp;cd=&amp;cad=rja&amp;docid=t4MHTjgfvcE0EM&amp;tbnid=P0sTCzu6jl-YpM:&amp;ved=0CAUQjRw&amp;url=http://deviceguru.com/explore-asimo-via-an-interactive-3d-model/&amp;ei=FMwrUaGMMtKV0QXlooDQCw&amp;bvm=bv.42768644,d.d2k&amp;psig=AFQjCNEJnKaLPyt_C_b6_fHogeGxnDqg_Q&amp;ust=1361911184018991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google.gr/url?sa=i&amp;rct=j&amp;q=&amp;esrc=s&amp;frm=1&amp;source=images&amp;cd=&amp;cad=rja&amp;docid=FKzEHvs5kj24tM&amp;tbnid=4MhXBuiFFopIwM:&amp;ved=0CAUQjRw&amp;url=http://fe-mail.gr/pages/posts/health_nutrition/health_nutrition2789.php&amp;ei=HM0rUdGrCcbO0QX4sYHQDA&amp;bvm=bv.42768644,d.d2k&amp;psig=AFQjCNEFqoUus5M2Q4r8kXIwSH8sKp5PPg&amp;ust=1361911445854339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hyperlink" Target="http://www.google.gr/url?sa=i&amp;rct=j&amp;q=&amp;esrc=s&amp;frm=1&amp;source=images&amp;cd=&amp;cad=rja&amp;docid=BLjy5Qe04o4SZM&amp;tbnid=MQWO8fg8xBqC0M:&amp;ved=0CAUQjRw&amp;url=http://www.star.gr/Pages/Ygeia.aspx?art=57233&amp;artTitle=rompotiko_systima_cheirourgikis_da_vinci_sto_laiko&amp;ei=Qs0rUdSlGomZ0QXsxoDgCw&amp;bvm=bv.42768644,d.d2k&amp;psig=AFQjCNEFqoUus5M2Q4r8kXIwSH8sKp5PPg&amp;ust=1361911445854339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l-GR" sz="5400" b="1" i="1" dirty="0" smtClean="0">
                <a:solidFill>
                  <a:srgbClr val="FFFF66"/>
                </a:solidFill>
              </a:rPr>
              <a:t>Ταξιδεύοντας στη … ρομποτική!</a:t>
            </a:r>
            <a:endParaRPr lang="el-GR" sz="5400" b="1" i="1" dirty="0">
              <a:solidFill>
                <a:srgbClr val="FFFF66"/>
              </a:solidFill>
            </a:endParaRP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  <a:gs pos="100000">
              <a:srgbClr val="FF99CC">
                <a:alpha val="0"/>
              </a:srgb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i="1" dirty="0" smtClean="0"/>
              <a:t>Προβλήματα υγείας </a:t>
            </a:r>
            <a:r>
              <a:rPr lang="en-US" i="1" dirty="0" smtClean="0"/>
              <a:t>:</a:t>
            </a:r>
            <a:endParaRPr lang="el-GR" i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l-GR" dirty="0" smtClean="0"/>
              <a:t>πάσχει από</a:t>
            </a:r>
            <a:r>
              <a:rPr lang="en-US" dirty="0" smtClean="0"/>
              <a:t> :</a:t>
            </a:r>
          </a:p>
          <a:p>
            <a:pPr>
              <a:buNone/>
            </a:pPr>
            <a:r>
              <a:rPr lang="el-GR" i="1" dirty="0" smtClean="0"/>
              <a:t>   </a:t>
            </a:r>
            <a:r>
              <a:rPr lang="el-GR" i="1" dirty="0" err="1" smtClean="0"/>
              <a:t>αμυοτροφική</a:t>
            </a:r>
            <a:r>
              <a:rPr lang="el-GR" i="1" dirty="0" smtClean="0"/>
              <a:t> πλάγια σκλήρυνση </a:t>
            </a:r>
          </a:p>
          <a:p>
            <a:pPr>
              <a:buNone/>
            </a:pPr>
            <a:r>
              <a:rPr lang="el-GR" i="1" dirty="0" smtClean="0"/>
              <a:t>   </a:t>
            </a:r>
            <a:r>
              <a:rPr lang="el-GR" dirty="0" smtClean="0"/>
              <a:t>διαγνώστηκε όταν ήταν 21 ετών</a:t>
            </a:r>
          </a:p>
          <a:p>
            <a:pPr>
              <a:buNone/>
            </a:pPr>
            <a:r>
              <a:rPr lang="el-GR" dirty="0" smtClean="0"/>
              <a:t>   παρέλυσαν οι κινητικοί του μύες ,οι μύες του προσώπου του παρεμποδίζοντας την ομιλία του πλήρως. </a:t>
            </a:r>
            <a:endParaRPr lang="el-GR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i="1" dirty="0" smtClean="0"/>
              <a:t>Άλλοι τομείς εφαρμογής της ρομποτικής…</a:t>
            </a:r>
            <a:endParaRPr lang="el-GR" i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l-GR" dirty="0" smtClean="0"/>
              <a:t>Το Διάστημα </a:t>
            </a:r>
            <a:r>
              <a:rPr lang="en-US" dirty="0" smtClean="0"/>
              <a:t>:</a:t>
            </a:r>
          </a:p>
          <a:p>
            <a:pPr>
              <a:buNone/>
            </a:pPr>
            <a:r>
              <a:rPr lang="en-US" dirty="0" smtClean="0"/>
              <a:t>H</a:t>
            </a:r>
            <a:r>
              <a:rPr lang="el-GR" dirty="0" smtClean="0"/>
              <a:t>  τεχνολογία των τελευταίων πενήντα ετών έχει προσφέρει στην ανθρωπότητα την δυνατότητα αποστολής ρομποτικών μηχανών προς επεξεργασία του εξωγήινου χώρου. </a:t>
            </a:r>
          </a:p>
          <a:p>
            <a:pPr>
              <a:buNone/>
            </a:pPr>
            <a:r>
              <a:rPr lang="el-GR" dirty="0" smtClean="0"/>
              <a:t>Οι μηχανές αυτές διακρίνονται σε εφτά κατηγορίες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l-GR" dirty="0" smtClean="0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4000" b="1" i="1" dirty="0"/>
              <a:t>Δ</a:t>
            </a:r>
            <a:r>
              <a:rPr lang="el-GR" sz="4000" b="1" i="1" dirty="0" smtClean="0"/>
              <a:t>ορυφορικά ρομπότ (ο</a:t>
            </a:r>
            <a:r>
              <a:rPr lang="en-US" sz="4000" b="1" i="1" dirty="0" err="1" smtClean="0"/>
              <a:t>rbiter</a:t>
            </a:r>
            <a:r>
              <a:rPr lang="el-GR" sz="4000" b="1" i="1" dirty="0" smtClean="0"/>
              <a:t>). </a:t>
            </a:r>
            <a:br>
              <a:rPr lang="el-GR" sz="4000" b="1" i="1" dirty="0" smtClean="0"/>
            </a:br>
            <a:endParaRPr lang="el-GR" sz="4000" b="1" i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l-GR" dirty="0"/>
          </a:p>
        </p:txBody>
      </p:sp>
      <p:pic>
        <p:nvPicPr>
          <p:cNvPr id="4" name="3 - Εικόνα" descr="v_LRO_lunar-orbit_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664" y="2348880"/>
            <a:ext cx="5652628" cy="3768419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i="1" dirty="0" smtClean="0"/>
              <a:t>Ρομπότ προσέγγισης (</a:t>
            </a:r>
            <a:r>
              <a:rPr lang="en-US" b="1" i="1" dirty="0" smtClean="0"/>
              <a:t>fly by</a:t>
            </a:r>
            <a:r>
              <a:rPr lang="el-GR" b="1" i="1" dirty="0" smtClean="0"/>
              <a:t>) .</a:t>
            </a:r>
            <a:br>
              <a:rPr lang="el-GR" b="1" i="1" dirty="0" smtClean="0"/>
            </a:br>
            <a:endParaRPr lang="el-GR" b="1" i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l-GR" dirty="0"/>
          </a:p>
        </p:txBody>
      </p:sp>
      <p:pic>
        <p:nvPicPr>
          <p:cNvPr id="4" name="3 - Εικόνα" descr="marin2_s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2492896"/>
            <a:ext cx="5760640" cy="3048000"/>
          </a:xfrm>
          <a:prstGeom prst="rect">
            <a:avLst/>
          </a:prstGeo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Curiosity</a:t>
            </a:r>
            <a:r>
              <a:rPr lang="el-GR" b="1" dirty="0" smtClean="0"/>
              <a:t> (περιέργεια)</a:t>
            </a:r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  <p:pic>
        <p:nvPicPr>
          <p:cNvPr id="4" name="3 - Θέση περιεχομένου" descr="robot-curiosity-580x39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47664" y="1844824"/>
            <a:ext cx="6074618" cy="41789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1" dirty="0" err="1">
                <a:solidFill>
                  <a:srgbClr val="0000FF"/>
                </a:solidFill>
              </a:rPr>
              <a:t>Y</a:t>
            </a:r>
            <a:r>
              <a:rPr lang="el-GR" b="1" i="1" dirty="0" err="1" smtClean="0">
                <a:solidFill>
                  <a:srgbClr val="0000FF"/>
                </a:solidFill>
              </a:rPr>
              <a:t>δρορομπότ</a:t>
            </a:r>
            <a:r>
              <a:rPr lang="el-GR" b="1" i="1" dirty="0" smtClean="0">
                <a:solidFill>
                  <a:srgbClr val="0000FF"/>
                </a:solidFill>
              </a:rPr>
              <a:t> και </a:t>
            </a:r>
            <a:r>
              <a:rPr lang="en-US" b="1" i="1" dirty="0" err="1">
                <a:solidFill>
                  <a:srgbClr val="0000FF"/>
                </a:solidFill>
              </a:rPr>
              <a:t>K</a:t>
            </a:r>
            <a:r>
              <a:rPr lang="el-GR" b="1" i="1" dirty="0" err="1" smtClean="0">
                <a:solidFill>
                  <a:srgbClr val="0000FF"/>
                </a:solidFill>
              </a:rPr>
              <a:t>ρύορομπότ</a:t>
            </a:r>
            <a:r>
              <a:rPr lang="en-US" b="1" i="1" dirty="0" smtClean="0"/>
              <a:t/>
            </a:r>
            <a:br>
              <a:rPr lang="en-US" b="1" i="1" dirty="0" smtClean="0"/>
            </a:br>
            <a:endParaRPr lang="el-GR" b="1" i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988840"/>
            <a:ext cx="7931224" cy="486916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l-GR" dirty="0" smtClean="0"/>
              <a:t>.</a:t>
            </a:r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endParaRPr lang="el-GR" dirty="0"/>
          </a:p>
        </p:txBody>
      </p:sp>
      <p:pic>
        <p:nvPicPr>
          <p:cNvPr id="4" name="3 - Εικόνα" descr="hydrorobo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1720" y="2420888"/>
            <a:ext cx="5223553" cy="3528392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/>
              <a:t>Τα διεισδυτικά ρομπότ </a:t>
            </a:r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700808"/>
            <a:ext cx="7931224" cy="4425355"/>
          </a:xfrm>
        </p:spPr>
        <p:txBody>
          <a:bodyPr/>
          <a:lstStyle/>
          <a:p>
            <a:pPr>
              <a:buNone/>
            </a:pPr>
            <a:endParaRPr lang="el-GR" i="1" dirty="0"/>
          </a:p>
        </p:txBody>
      </p:sp>
      <p:pic>
        <p:nvPicPr>
          <p:cNvPr id="4" name="3 - Εικόνα" descr="Curiosity_2012_11_30_8_58_12_m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80" y="2870938"/>
            <a:ext cx="5832648" cy="2430270"/>
          </a:xfrm>
          <a:prstGeom prst="rect">
            <a:avLst/>
          </a:prstGeo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2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24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0066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endParaRPr lang="el-GR" dirty="0" smtClean="0"/>
          </a:p>
          <a:p>
            <a:pPr algn="ctr">
              <a:buNone/>
            </a:pPr>
            <a:endParaRPr lang="el-GR" dirty="0" smtClean="0"/>
          </a:p>
          <a:p>
            <a:pPr algn="ctr">
              <a:buNone/>
            </a:pPr>
            <a:r>
              <a:rPr lang="en-US" sz="4800" b="1" i="1" dirty="0" smtClean="0"/>
              <a:t>The End</a:t>
            </a:r>
          </a:p>
          <a:p>
            <a:pPr algn="r">
              <a:buNone/>
            </a:pPr>
            <a:r>
              <a:rPr lang="el-GR" i="1" u="sng" dirty="0" smtClean="0"/>
              <a:t>Επεξεργασία </a:t>
            </a:r>
            <a:r>
              <a:rPr lang="en-US" i="1" u="sng" dirty="0" smtClean="0"/>
              <a:t>Power Point </a:t>
            </a:r>
            <a:r>
              <a:rPr lang="en-US" i="1" dirty="0" smtClean="0"/>
              <a:t>:</a:t>
            </a:r>
            <a:r>
              <a:rPr lang="el-GR" i="1" dirty="0" err="1" smtClean="0"/>
              <a:t>Στριγκώνη</a:t>
            </a:r>
            <a:r>
              <a:rPr lang="el-GR" i="1" dirty="0" smtClean="0"/>
              <a:t> Δέσποινα</a:t>
            </a:r>
          </a:p>
          <a:p>
            <a:pPr algn="r">
              <a:buNone/>
            </a:pPr>
            <a:r>
              <a:rPr lang="el-GR" i="1" u="sng" dirty="0" smtClean="0"/>
              <a:t>Επεξεργασία Κειμένων</a:t>
            </a:r>
            <a:r>
              <a:rPr lang="en-US" i="1" dirty="0" smtClean="0"/>
              <a:t>:</a:t>
            </a:r>
            <a:r>
              <a:rPr lang="el-GR" i="1" dirty="0" smtClean="0"/>
              <a:t> Λήδα </a:t>
            </a:r>
            <a:r>
              <a:rPr lang="el-GR" i="1" dirty="0" err="1" smtClean="0"/>
              <a:t>Σεβδαλή</a:t>
            </a:r>
            <a:r>
              <a:rPr lang="el-GR" i="1" dirty="0" smtClean="0"/>
              <a:t> </a:t>
            </a:r>
          </a:p>
          <a:p>
            <a:pPr algn="r">
              <a:buNone/>
            </a:pPr>
            <a:r>
              <a:rPr lang="el-GR" i="1" dirty="0" smtClean="0"/>
              <a:t>Μαρία </a:t>
            </a:r>
            <a:r>
              <a:rPr lang="el-GR" i="1" dirty="0" err="1" smtClean="0"/>
              <a:t>Σωπασουδάκη</a:t>
            </a:r>
            <a:endParaRPr lang="el-GR" i="1" dirty="0" smtClean="0"/>
          </a:p>
          <a:p>
            <a:pPr algn="r">
              <a:buNone/>
            </a:pPr>
            <a:r>
              <a:rPr lang="el-GR" i="1" dirty="0" err="1" smtClean="0"/>
              <a:t>Ζέτα</a:t>
            </a:r>
            <a:r>
              <a:rPr lang="el-GR" i="1" dirty="0" smtClean="0"/>
              <a:t> Χώνου</a:t>
            </a:r>
            <a:endParaRPr lang="en-US" i="1" dirty="0" smtClean="0"/>
          </a:p>
          <a:p>
            <a:pPr algn="r">
              <a:buNone/>
            </a:pPr>
            <a:r>
              <a:rPr lang="el-GR" i="1" dirty="0" smtClean="0"/>
              <a:t>Δέσποινα </a:t>
            </a:r>
            <a:r>
              <a:rPr lang="el-GR" i="1" dirty="0" err="1" smtClean="0"/>
              <a:t>Στριγκώνη</a:t>
            </a:r>
            <a:endParaRPr lang="el-GR" i="1" dirty="0" smtClean="0"/>
          </a:p>
          <a:p>
            <a:pPr algn="r">
              <a:buNone/>
            </a:pPr>
            <a:r>
              <a:rPr lang="el-GR" i="1" dirty="0" err="1" smtClean="0"/>
              <a:t>Μολυβιάτη</a:t>
            </a:r>
            <a:r>
              <a:rPr lang="el-GR" i="1" dirty="0" smtClean="0"/>
              <a:t> Χριστίνα</a:t>
            </a:r>
          </a:p>
          <a:p>
            <a:pPr algn="r">
              <a:buNone/>
            </a:pPr>
            <a:endParaRPr lang="el-GR" i="1" dirty="0" smtClean="0"/>
          </a:p>
          <a:p>
            <a:pPr algn="r">
              <a:buNone/>
            </a:pPr>
            <a:endParaRPr lang="el-GR" i="1" dirty="0" smtClean="0"/>
          </a:p>
          <a:p>
            <a:pPr algn="r">
              <a:buNone/>
            </a:pPr>
            <a:endParaRPr lang="en-US" i="1" dirty="0" smtClean="0"/>
          </a:p>
          <a:p>
            <a:pPr algn="just">
              <a:buNone/>
            </a:pPr>
            <a:endParaRPr lang="el-GR" sz="4800" b="1" i="1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60000"/>
                <a:lumOff val="40000"/>
              </a:schemeClr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5400" b="1" dirty="0" smtClean="0"/>
              <a:t> </a:t>
            </a:r>
            <a:r>
              <a:rPr lang="el-GR" sz="5400" b="1" dirty="0" smtClean="0">
                <a:solidFill>
                  <a:schemeClr val="accent5">
                    <a:lumMod val="75000"/>
                  </a:schemeClr>
                </a:solidFill>
              </a:rPr>
              <a:t>Ρομποτική είναι…</a:t>
            </a:r>
            <a:endParaRPr lang="el-GR" sz="5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l-GR" dirty="0" smtClean="0"/>
              <a:t>Σύγχρονος Κλάδος της αυτοματοποίησης που</a:t>
            </a:r>
            <a:r>
              <a:rPr lang="en-US" dirty="0" smtClean="0"/>
              <a:t>:</a:t>
            </a:r>
            <a:endParaRPr lang="el-GR" dirty="0" smtClean="0"/>
          </a:p>
          <a:p>
            <a:pPr marL="514350" indent="-514350">
              <a:buAutoNum type="arabicPeriod"/>
            </a:pPr>
            <a:r>
              <a:rPr lang="el-GR" dirty="0" smtClean="0"/>
              <a:t>Μελετά ,</a:t>
            </a:r>
          </a:p>
          <a:p>
            <a:pPr marL="514350" indent="-514350">
              <a:buAutoNum type="arabicPeriod"/>
            </a:pPr>
            <a:r>
              <a:rPr lang="el-GR" dirty="0" smtClean="0"/>
              <a:t>Σχεδιάζει ,</a:t>
            </a:r>
          </a:p>
          <a:p>
            <a:pPr marL="514350" indent="-514350">
              <a:buAutoNum type="arabicPeriod"/>
            </a:pPr>
            <a:r>
              <a:rPr lang="el-GR" dirty="0" smtClean="0"/>
              <a:t>Ορίζει τη λειτουργία των ρομπότ ,</a:t>
            </a:r>
          </a:p>
          <a:p>
            <a:pPr marL="514350" indent="-514350">
              <a:buAutoNum type="arabicPeriod"/>
            </a:pPr>
            <a:r>
              <a:rPr lang="el-GR" dirty="0" smtClean="0"/>
              <a:t>Μελέτα τρόπους προς περαιτέρω ανάπτυξη της.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5400" b="1" dirty="0" smtClean="0">
                <a:solidFill>
                  <a:schemeClr val="accent5">
                    <a:lumMod val="50000"/>
                  </a:schemeClr>
                </a:solidFill>
              </a:rPr>
              <a:t>3 Γενιές Ρομπότ</a:t>
            </a:r>
            <a:endParaRPr lang="el-GR" sz="5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l-GR" u="sng" dirty="0" smtClean="0"/>
              <a:t>1</a:t>
            </a:r>
            <a:r>
              <a:rPr lang="el-GR" u="sng" baseline="30000" dirty="0" smtClean="0"/>
              <a:t>η</a:t>
            </a:r>
            <a:r>
              <a:rPr lang="el-GR" u="sng" dirty="0" smtClean="0"/>
              <a:t> Γενιά</a:t>
            </a:r>
            <a:r>
              <a:rPr lang="en-US" dirty="0" smtClean="0"/>
              <a:t> : </a:t>
            </a:r>
            <a:r>
              <a:rPr lang="el-GR" dirty="0" smtClean="0"/>
              <a:t>(τα πρώτα βήματα της ρομποτικής)</a:t>
            </a:r>
          </a:p>
          <a:p>
            <a:pPr>
              <a:buNone/>
            </a:pPr>
            <a:r>
              <a:rPr lang="el-GR" dirty="0" smtClean="0"/>
              <a:t>    Εδώ κατατάσσονται αυτοματοποιημένοι μη πολυσύνθετοι μηχανισμοί, όπως </a:t>
            </a:r>
            <a:r>
              <a:rPr lang="en-US" dirty="0" smtClean="0"/>
              <a:t>:</a:t>
            </a:r>
            <a:endParaRPr lang="el-GR" dirty="0" smtClean="0"/>
          </a:p>
          <a:p>
            <a:pPr>
              <a:buNone/>
            </a:pPr>
            <a:r>
              <a:rPr lang="el-GR" dirty="0" smtClean="0"/>
              <a:t>    Η κλεψύδρα του μαθηματικού Κτησίβιου .</a:t>
            </a:r>
          </a:p>
          <a:p>
            <a:pPr>
              <a:buNone/>
            </a:pPr>
            <a:endParaRPr lang="el-GR" dirty="0"/>
          </a:p>
          <a:p>
            <a:pPr>
              <a:buNone/>
            </a:pPr>
            <a:r>
              <a:rPr lang="en-US" dirty="0" smtClean="0"/>
              <a:t> </a:t>
            </a:r>
            <a:endParaRPr lang="el-GR" dirty="0"/>
          </a:p>
        </p:txBody>
      </p:sp>
      <p:pic>
        <p:nvPicPr>
          <p:cNvPr id="4" name="3 - Εικόνα" descr="1+137.0474[1] - Αντίγραφο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691619">
            <a:off x="3275856" y="4221088"/>
            <a:ext cx="2140273" cy="2140273"/>
          </a:xfrm>
          <a:prstGeom prst="rect">
            <a:avLst/>
          </a:prstGeo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67544" y="836712"/>
            <a:ext cx="8229600" cy="568863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l-GR" u="sng" dirty="0" smtClean="0"/>
              <a:t>2</a:t>
            </a:r>
            <a:r>
              <a:rPr lang="el-GR" u="sng" baseline="30000" dirty="0" smtClean="0"/>
              <a:t>η</a:t>
            </a:r>
            <a:r>
              <a:rPr lang="el-GR" u="sng" dirty="0" smtClean="0"/>
              <a:t> Γενιά </a:t>
            </a:r>
            <a:r>
              <a:rPr lang="en-US" dirty="0" smtClean="0"/>
              <a:t>:</a:t>
            </a:r>
            <a:r>
              <a:rPr lang="el-GR" dirty="0" smtClean="0"/>
              <a:t>(ένα βήμα για την τελική εξέλιξη των ρομπότ)</a:t>
            </a:r>
          </a:p>
          <a:p>
            <a:pPr>
              <a:buNone/>
            </a:pPr>
            <a:r>
              <a:rPr lang="el-GR" dirty="0" smtClean="0"/>
              <a:t>    </a:t>
            </a:r>
            <a:r>
              <a:rPr lang="el-GR" sz="2800" dirty="0" smtClean="0"/>
              <a:t>Αυτοματοποιημένες μηχανές, λαμβάνουν εντολές από ένα σύστημα ελέγχου και δεν απαιτείται σχεδόν καθόλου η ανθρώπινη  επίβλεψη.</a:t>
            </a:r>
          </a:p>
          <a:p>
            <a:pPr>
              <a:buNone/>
            </a:pPr>
            <a:endParaRPr lang="el-GR" dirty="0"/>
          </a:p>
        </p:txBody>
      </p:sp>
      <p:pic>
        <p:nvPicPr>
          <p:cNvPr id="4" name="3 - Εικόνα" descr="Asanser%20orizonti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60032" y="3356992"/>
            <a:ext cx="3024336" cy="3501008"/>
          </a:xfrm>
          <a:prstGeom prst="rect">
            <a:avLst/>
          </a:prstGeom>
        </p:spPr>
      </p:pic>
      <p:pic>
        <p:nvPicPr>
          <p:cNvPr id="5" name="4 - Εικόνα" descr="wfp800b7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31640" y="3284984"/>
            <a:ext cx="3175072" cy="35283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>
            <a:normAutofit/>
          </a:bodyPr>
          <a:lstStyle/>
          <a:p>
            <a:endParaRPr lang="el-GR" dirty="0" smtClean="0"/>
          </a:p>
          <a:p>
            <a:pPr>
              <a:buNone/>
            </a:pPr>
            <a:r>
              <a:rPr lang="el-GR" dirty="0" smtClean="0"/>
              <a:t>3</a:t>
            </a:r>
            <a:r>
              <a:rPr lang="el-GR" baseline="30000" dirty="0" smtClean="0"/>
              <a:t>η</a:t>
            </a:r>
            <a:r>
              <a:rPr lang="el-GR" dirty="0" smtClean="0"/>
              <a:t> Γενιά ρομπότ </a:t>
            </a:r>
            <a:r>
              <a:rPr lang="en-US" dirty="0" smtClean="0"/>
              <a:t>:</a:t>
            </a:r>
            <a:r>
              <a:rPr lang="el-GR" dirty="0" smtClean="0"/>
              <a:t> (ρομπότ με υψηλή νοημοσύνη)</a:t>
            </a:r>
          </a:p>
          <a:p>
            <a:pPr>
              <a:buNone/>
            </a:pPr>
            <a:r>
              <a:rPr lang="el-GR" dirty="0" smtClean="0"/>
              <a:t>    </a:t>
            </a:r>
            <a:endParaRPr lang="el-GR" dirty="0"/>
          </a:p>
        </p:txBody>
      </p:sp>
      <p:pic>
        <p:nvPicPr>
          <p:cNvPr id="4" name="3 - Εικόνα" descr="untitl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996952"/>
            <a:ext cx="2592288" cy="3456384"/>
          </a:xfrm>
          <a:prstGeom prst="rect">
            <a:avLst/>
          </a:prstGeom>
        </p:spPr>
      </p:pic>
      <p:pic>
        <p:nvPicPr>
          <p:cNvPr id="5" name="4 - Εικόνα" descr="kismet1-1000pxv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3848" y="3356992"/>
            <a:ext cx="2808312" cy="2451550"/>
          </a:xfrm>
          <a:prstGeom prst="rect">
            <a:avLst/>
          </a:prstGeom>
        </p:spPr>
      </p:pic>
      <p:pic>
        <p:nvPicPr>
          <p:cNvPr id="1026" name="Picture 2" descr="https://encrypted-tbn3.gstatic.com/images?q=tbn:ANd9GcQxTapEPGvih-K11FK3Tw2_pJ1pvRbfaKSPhzbS0076H31MVEfx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184" y="2734999"/>
            <a:ext cx="2736304" cy="379892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FF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4800" b="1" dirty="0" smtClean="0">
                <a:solidFill>
                  <a:schemeClr val="tx2">
                    <a:lumMod val="75000"/>
                  </a:schemeClr>
                </a:solidFill>
              </a:rPr>
              <a:t>Εφαρμογή της ρομποτικής στην ιατρική.</a:t>
            </a:r>
            <a:endParaRPr lang="el-GR" sz="4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l-GR" dirty="0" smtClean="0"/>
          </a:p>
          <a:p>
            <a:endParaRPr lang="el-GR" dirty="0"/>
          </a:p>
        </p:txBody>
      </p:sp>
      <p:pic>
        <p:nvPicPr>
          <p:cNvPr id="18434" name="Picture 2" descr="http://fe-mail.gr/media/Image/health_nutrition/2008/02/robot_med/robot_med_450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270" y="2420888"/>
            <a:ext cx="4195698" cy="3708649"/>
          </a:xfrm>
          <a:prstGeom prst="rect">
            <a:avLst/>
          </a:prstGeom>
          <a:noFill/>
        </p:spPr>
      </p:pic>
      <p:pic>
        <p:nvPicPr>
          <p:cNvPr id="18436" name="Picture 4" descr="http://www.star.gr/PublishingImages/2012/04/170412132435_5233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2420888"/>
            <a:ext cx="4386064" cy="3672408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0000"/>
            </a:gs>
            <a:gs pos="0">
              <a:srgbClr val="FF0000"/>
            </a:gs>
            <a:gs pos="0">
              <a:srgbClr val="FF3399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Γυναίκα και Ρομποτική χειρουργική.</a:t>
            </a:r>
            <a:endParaRPr lang="el-GR" sz="4000" b="1" dirty="0">
              <a:solidFill>
                <a:srgbClr val="0000FF"/>
              </a:solidFill>
            </a:endParaRPr>
          </a:p>
        </p:txBody>
      </p:sp>
      <p:pic>
        <p:nvPicPr>
          <p:cNvPr id="8" name="7 - Θέση περιεχομένου" descr="da_Vinci_S_HD_System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75656" y="1844824"/>
            <a:ext cx="5976663" cy="4032448"/>
          </a:xfr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99CC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i="1" dirty="0" smtClean="0">
                <a:solidFill>
                  <a:srgbClr val="7030A0"/>
                </a:solidFill>
              </a:rPr>
              <a:t>Οι </a:t>
            </a:r>
            <a:r>
              <a:rPr lang="el-GR" b="1" i="1" dirty="0" err="1" smtClean="0">
                <a:solidFill>
                  <a:srgbClr val="7030A0"/>
                </a:solidFill>
              </a:rPr>
              <a:t>γυναικές</a:t>
            </a:r>
            <a:r>
              <a:rPr lang="el-GR" b="1" i="1" dirty="0" smtClean="0">
                <a:solidFill>
                  <a:srgbClr val="7030A0"/>
                </a:solidFill>
              </a:rPr>
              <a:t> την προτιμούν γιατί</a:t>
            </a:r>
            <a:r>
              <a:rPr lang="en-US" b="1" i="1" dirty="0" smtClean="0">
                <a:solidFill>
                  <a:srgbClr val="7030A0"/>
                </a:solidFill>
              </a:rPr>
              <a:t> :</a:t>
            </a:r>
            <a:r>
              <a:rPr lang="en-US" dirty="0" smtClean="0"/>
              <a:t>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AutoNum type="arabicPeriod"/>
            </a:pPr>
            <a:r>
              <a:rPr lang="el-GR" dirty="0" smtClean="0"/>
              <a:t>επιτυγχάνεται καλύτερο αισθητικό αποτέλεσμα</a:t>
            </a:r>
            <a:r>
              <a:rPr lang="en-US" dirty="0" smtClean="0"/>
              <a:t>,</a:t>
            </a:r>
            <a:r>
              <a:rPr lang="el-GR" dirty="0" smtClean="0"/>
              <a:t> μέσω τομών λίγων χιλιοστών. </a:t>
            </a:r>
          </a:p>
          <a:p>
            <a:pPr marL="514350" indent="-514350">
              <a:buAutoNum type="arabicPeriod"/>
            </a:pPr>
            <a:r>
              <a:rPr lang="el-GR" dirty="0" smtClean="0"/>
              <a:t>Παρατηρείται μικρότερος κίνδυνος μόλυνσης, επιπλοκών και μετεγχειρητικής κήλης, όπως και μείωση απώλειας αίματος στο χειρουργείο.</a:t>
            </a:r>
          </a:p>
          <a:p>
            <a:pPr marL="514350" indent="-514350">
              <a:buAutoNum type="arabicPeriod"/>
            </a:pPr>
            <a:r>
              <a:rPr lang="el-GR" dirty="0" smtClean="0"/>
              <a:t> Σημαντική είναι επίσης και η ελαχιστοποίηση μετεγχειρητικού πόνου, μείωση χρόνου </a:t>
            </a:r>
            <a:r>
              <a:rPr lang="el-GR" dirty="0" err="1" smtClean="0"/>
              <a:t>νοσηλείας,γρήγορη</a:t>
            </a:r>
            <a:r>
              <a:rPr lang="el-GR" dirty="0" smtClean="0"/>
              <a:t> ανάρρωση κι άμεση επιστροφή στις καθημερινές δραστηριότητες χωρίς καμία καθυστέρηση.</a:t>
            </a:r>
          </a:p>
          <a:p>
            <a:endParaRPr lang="el-GR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75000"/>
              </a:schemeClr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 </a:t>
            </a:r>
            <a:r>
              <a:rPr lang="el-GR" b="1" i="1" dirty="0" smtClean="0"/>
              <a:t>Ένα θαυματουργό μηχάνημα για ένα θαυμαστό άνθρωπο…</a:t>
            </a:r>
            <a:endParaRPr lang="el-GR" b="1" i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l-GR" i="1" dirty="0" err="1" smtClean="0"/>
              <a:t>Στίβεν</a:t>
            </a:r>
            <a:r>
              <a:rPr lang="el-GR" i="1" dirty="0" smtClean="0"/>
              <a:t> </a:t>
            </a:r>
            <a:r>
              <a:rPr lang="el-GR" i="1" dirty="0" err="1" smtClean="0"/>
              <a:t>Χώκινγκς</a:t>
            </a:r>
            <a:r>
              <a:rPr lang="el-GR" i="1" dirty="0" smtClean="0"/>
              <a:t> – </a:t>
            </a:r>
            <a:r>
              <a:rPr lang="en-US" i="1" dirty="0" smtClean="0"/>
              <a:t>I Brain </a:t>
            </a:r>
          </a:p>
          <a:p>
            <a:pPr>
              <a:buNone/>
            </a:pPr>
            <a:endParaRPr lang="el-GR" dirty="0"/>
          </a:p>
        </p:txBody>
      </p:sp>
      <p:pic>
        <p:nvPicPr>
          <p:cNvPr id="4" name="3 - Εικόνα" descr="stephenhawking_6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67744" y="2420888"/>
            <a:ext cx="4392488" cy="3294366"/>
          </a:xfrm>
          <a:prstGeom prst="rect">
            <a:avLst/>
          </a:prstGeo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308</Words>
  <Application>Microsoft Office PowerPoint</Application>
  <PresentationFormat>Προβολή στην οθόνη (4:3)</PresentationFormat>
  <Paragraphs>54</Paragraphs>
  <Slides>18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18</vt:i4>
      </vt:variant>
    </vt:vector>
  </HeadingPairs>
  <TitlesOfParts>
    <vt:vector size="19" baseType="lpstr">
      <vt:lpstr>Θέμα του Office</vt:lpstr>
      <vt:lpstr>Ταξιδεύοντας στη … ρομποτική!</vt:lpstr>
      <vt:lpstr> Ρομποτική είναι…</vt:lpstr>
      <vt:lpstr>3 Γενιές Ρομπότ</vt:lpstr>
      <vt:lpstr>Διαφάνεια 4</vt:lpstr>
      <vt:lpstr>Διαφάνεια 5</vt:lpstr>
      <vt:lpstr>Εφαρμογή της ρομποτικής στην ιατρική.</vt:lpstr>
      <vt:lpstr>Γυναίκα και Ρομποτική χειρουργική.</vt:lpstr>
      <vt:lpstr>Οι γυναικές την προτιμούν γιατί : </vt:lpstr>
      <vt:lpstr> Ένα θαυματουργό μηχάνημα για ένα θαυμαστό άνθρωπο…</vt:lpstr>
      <vt:lpstr>Προβλήματα υγείας :</vt:lpstr>
      <vt:lpstr>Άλλοι τομείς εφαρμογής της ρομποτικής…</vt:lpstr>
      <vt:lpstr>Δορυφορικά ρομπότ (οrbiter).  </vt:lpstr>
      <vt:lpstr>Ρομπότ προσέγγισης (fly by) . </vt:lpstr>
      <vt:lpstr>Curiosity (περιέργεια) </vt:lpstr>
      <vt:lpstr>Yδρορομπότ και Kρύορομπότ </vt:lpstr>
      <vt:lpstr>Τα διεισδυτικά ρομπότ  </vt:lpstr>
      <vt:lpstr>Διαφάνεια 17</vt:lpstr>
      <vt:lpstr>Διαφάνεια 18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Δέσποινα</dc:creator>
  <cp:lastModifiedBy>1lykkeratsnb</cp:lastModifiedBy>
  <cp:revision>10</cp:revision>
  <dcterms:created xsi:type="dcterms:W3CDTF">2013-02-25T20:19:59Z</dcterms:created>
  <dcterms:modified xsi:type="dcterms:W3CDTF">2013-04-25T06:34:27Z</dcterms:modified>
</cp:coreProperties>
</file>